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62" r:id="rId3"/>
    <p:sldId id="263" r:id="rId4"/>
    <p:sldId id="259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9"/>
    <p:restoredTop sz="94801"/>
  </p:normalViewPr>
  <p:slideViewPr>
    <p:cSldViewPr snapToGrid="0" snapToObjects="1">
      <p:cViewPr>
        <p:scale>
          <a:sx n="95" d="100"/>
          <a:sy n="95" d="100"/>
        </p:scale>
        <p:origin x="1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5B8E2-BEAB-7241-B2A3-2B92C0B73338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CC729-C1FD-C741-BA84-021EA4DCB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2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</a:t>
            </a:r>
          </a:p>
          <a:p>
            <a:endParaRPr lang="en-US" dirty="0"/>
          </a:p>
          <a:p>
            <a:r>
              <a:rPr lang="en-US" dirty="0"/>
              <a:t>California Native</a:t>
            </a:r>
          </a:p>
          <a:p>
            <a:endParaRPr lang="en-US" dirty="0"/>
          </a:p>
          <a:p>
            <a:r>
              <a:rPr lang="en-US" dirty="0"/>
              <a:t>Family</a:t>
            </a:r>
          </a:p>
          <a:p>
            <a:endParaRPr lang="en-US" dirty="0"/>
          </a:p>
          <a:p>
            <a:r>
              <a:rPr lang="en-US" dirty="0"/>
              <a:t>Holidays</a:t>
            </a:r>
          </a:p>
          <a:p>
            <a:endParaRPr lang="en-US" dirty="0"/>
          </a:p>
          <a:p>
            <a:r>
              <a:rPr lang="en-US" dirty="0"/>
              <a:t>Travel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C729-C1FD-C741-BA84-021EA4DCB1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54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Screenshot</a:t>
            </a:r>
          </a:p>
          <a:p>
            <a:endParaRPr lang="en-US" dirty="0"/>
          </a:p>
          <a:p>
            <a:r>
              <a:rPr lang="en-US" dirty="0"/>
              <a:t>Simplicity One Way for 1</a:t>
            </a:r>
          </a:p>
          <a:p>
            <a:endParaRPr lang="en-US" dirty="0"/>
          </a:p>
          <a:p>
            <a:r>
              <a:rPr lang="en-US" dirty="0"/>
              <a:t>Information Provided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C729-C1FD-C741-BA84-021EA4DCB1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17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endParaRPr lang="en-US" dirty="0"/>
          </a:p>
          <a:p>
            <a:r>
              <a:rPr lang="en-US" dirty="0"/>
              <a:t>As a Data Scientist</a:t>
            </a:r>
          </a:p>
          <a:p>
            <a:endParaRPr lang="en-US" dirty="0"/>
          </a:p>
          <a:p>
            <a:r>
              <a:rPr lang="en-US" dirty="0"/>
              <a:t>Selenium</a:t>
            </a:r>
          </a:p>
          <a:p>
            <a:r>
              <a:rPr lang="en-US" dirty="0"/>
              <a:t>LRM</a:t>
            </a:r>
          </a:p>
          <a:p>
            <a:endParaRPr lang="en-US" dirty="0"/>
          </a:p>
          <a:p>
            <a:r>
              <a:rPr lang="en-US" dirty="0"/>
              <a:t>What would I be </a:t>
            </a:r>
            <a:r>
              <a:rPr lang="en-US" dirty="0" err="1"/>
              <a:t>webscrabing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C729-C1FD-C741-BA84-021EA4DCB1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43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Sampling Pool</a:t>
            </a:r>
          </a:p>
          <a:p>
            <a:endParaRPr lang="en-US" dirty="0"/>
          </a:p>
          <a:p>
            <a:r>
              <a:rPr lang="en-US" dirty="0"/>
              <a:t>Top 8 Airports in US</a:t>
            </a:r>
          </a:p>
          <a:p>
            <a:endParaRPr lang="en-US" dirty="0"/>
          </a:p>
          <a:p>
            <a:r>
              <a:rPr lang="en-US" dirty="0"/>
              <a:t>No Surprise Major Cities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C729-C1FD-C741-BA84-021EA4DCB1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0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Web scraping Data</a:t>
            </a:r>
          </a:p>
          <a:p>
            <a:endParaRPr lang="en-US" dirty="0"/>
          </a:p>
          <a:p>
            <a:r>
              <a:rPr lang="en-US" dirty="0"/>
              <a:t>3 Different Models</a:t>
            </a:r>
          </a:p>
          <a:p>
            <a:endParaRPr lang="en-US" dirty="0"/>
          </a:p>
          <a:p>
            <a:r>
              <a:rPr lang="en-US" dirty="0"/>
              <a:t>Best Results</a:t>
            </a:r>
          </a:p>
          <a:p>
            <a:endParaRPr lang="en-US" dirty="0"/>
          </a:p>
          <a:p>
            <a:r>
              <a:rPr lang="en-US" dirty="0"/>
              <a:t>Room for improvement</a:t>
            </a:r>
          </a:p>
          <a:p>
            <a:endParaRPr lang="en-US" dirty="0"/>
          </a:p>
          <a:p>
            <a:r>
              <a:rPr lang="en-US" dirty="0"/>
              <a:t>What does this mean?</a:t>
            </a:r>
          </a:p>
          <a:p>
            <a:r>
              <a:rPr lang="en-US" dirty="0"/>
              <a:t>In terms of Prices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C729-C1FD-C741-BA84-021EA4DCB1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32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endParaRPr lang="en-US" dirty="0"/>
          </a:p>
          <a:p>
            <a:r>
              <a:rPr lang="en-US" dirty="0"/>
              <a:t>As a Data Scientist</a:t>
            </a:r>
          </a:p>
          <a:p>
            <a:endParaRPr lang="en-US" dirty="0"/>
          </a:p>
          <a:p>
            <a:r>
              <a:rPr lang="en-US" dirty="0"/>
              <a:t>Selenium</a:t>
            </a:r>
          </a:p>
          <a:p>
            <a:r>
              <a:rPr lang="en-US" dirty="0"/>
              <a:t>LRM</a:t>
            </a:r>
          </a:p>
          <a:p>
            <a:endParaRPr lang="en-US" dirty="0"/>
          </a:p>
          <a:p>
            <a:r>
              <a:rPr lang="en-US" dirty="0"/>
              <a:t>What would I be </a:t>
            </a:r>
            <a:r>
              <a:rPr lang="en-US" dirty="0" err="1"/>
              <a:t>webscrabing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C729-C1FD-C741-BA84-021EA4DCB1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9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  <a:p>
            <a:endParaRPr lang="en-US" dirty="0"/>
          </a:p>
          <a:p>
            <a:r>
              <a:rPr lang="en-US" dirty="0"/>
              <a:t>As a Data Scientist</a:t>
            </a:r>
          </a:p>
          <a:p>
            <a:endParaRPr lang="en-US" dirty="0"/>
          </a:p>
          <a:p>
            <a:r>
              <a:rPr lang="en-US" dirty="0"/>
              <a:t>Selenium</a:t>
            </a:r>
          </a:p>
          <a:p>
            <a:r>
              <a:rPr lang="en-US" dirty="0"/>
              <a:t>LRM</a:t>
            </a:r>
          </a:p>
          <a:p>
            <a:endParaRPr lang="en-US" dirty="0"/>
          </a:p>
          <a:p>
            <a:r>
              <a:rPr lang="en-US" dirty="0"/>
              <a:t>What would I be </a:t>
            </a:r>
            <a:r>
              <a:rPr lang="en-US" dirty="0" err="1"/>
              <a:t>webscrabing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BCC729-C1FD-C741-BA84-021EA4DCB1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51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0FB2-3A37-FC45-9B42-BAC4C4754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11351-5FA9-4249-BF83-03918D44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625B2-D191-7744-B1CD-45A165D4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39C7B-5C1F-3A44-83D8-4D99B62E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DCA13-411F-9044-BBD8-86BD9B1A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3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FBC1-F747-5948-8F54-90CA0400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BB646-D6F6-9C4D-B148-DE1EE7E26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2E1DF-FDAD-4944-BD55-4EE6913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328BC-4CB0-DD44-9CB4-3878D51E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B641-A7A7-2F4B-B46C-89343260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5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0F030-D6D3-FC4E-99E8-795B57BE8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6DDF6-7E1E-1F48-8E8B-338CC5682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2F8CF-6E76-A74A-BEEE-F64FE73DB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209A-73BC-AC4E-87EB-A3640036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E1ADF-D995-5040-BA6E-A40B79E5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1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41E9-85BD-6E44-8982-3F8CA778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8088-4042-6446-AAF2-5C1DB0348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2EFF8-EA8D-A348-9D3E-7DE30C53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2D39E-0299-8A4C-810A-217292155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80116-0608-5F48-99F9-A1B27546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5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77E3-7EDF-D848-B5DC-99CDF152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39818-1215-3240-A571-2E813E666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04931-EFC9-654C-922C-507046FF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D04D7-17CF-5F4B-8D45-8FE9461E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62E43-2387-0D46-8BBB-568DC739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EA5B6-26A8-9147-85EF-29984195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AD2D-7CC0-B440-BA3A-5A345DD5C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36378-1E05-4D45-8B41-64BF91DFF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AB92F-DFED-A447-8B44-44442BCA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4EB37-3A6E-2A4F-85B3-F3A3D282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94A0C-D5D3-CA45-BC29-D838D516D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7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4D86-39F5-D44A-8BB6-115A64BD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915B5-D2C8-E747-86B3-ACB398829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944B8-2F44-7146-B131-C1364F29C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706CF-1F1E-3347-884A-BF96C86B2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07F0A-36F8-1548-B0C6-54114187B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68A22-DADC-0143-9650-6CA0B110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BB55A-4EF7-8E42-89AE-A074D46F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92B87-0203-3F43-B524-EDB080AC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1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82F30-AF9C-B244-B718-AB02CF7A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246DB-B345-914B-8FC0-10C53972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C3D36-E382-B14E-8972-0DC46C41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572D4-5A26-0849-9B72-453738E7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FEF25-A6ED-F049-8B9F-02FD0E28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49055-FA51-4A40-BDAA-7F5E0455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64CD6-430E-0040-9511-E5CC607A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6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F0C90-4C9B-8440-A170-30A53515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3A6EB-8EA1-5742-91C8-DD6188056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D6815-430E-0242-9574-720E7BF26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C1FCE-CADA-3440-BE2D-3E91E6803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689C3-4FE2-9542-8F0A-6A8C4584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E3D22-3639-3C4A-83DA-03D2B76A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8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6EE8-FB6F-3C4B-BCA7-B377F138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18170C-62E4-E74D-A944-2702A634C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4BA73-B2DB-1445-BA85-CC9A9EBA8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76DB0-8BD7-A447-9CC5-787A37925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38925-5D4E-7E4F-A8ED-98A750923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40718-51BE-4E46-91B9-F8F084DCB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6CE0D-A49A-8D4C-B985-6ACD9560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C3685-4F9C-A745-A379-88F3A6B91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F556B-FE60-9B42-BB5E-56ED88075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CC6A6-9985-7C4F-B8A7-77E03360B10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8B805-4A9C-4E49-B698-85E56BC1D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8D1AB-D4E3-C842-8B4F-11FB2BFF7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07FCC-A06F-8949-91AD-0645F0AA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Expedia_2012_logo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commons.wikimedia.org/wiki/File:Expedia_2012_logo.s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Expedia_2012_logo.sv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m.wikipedia.org/wiki/File:Los_Angeles_Skyline_at_Night.jpg" TargetMode="External"/><Relationship Id="rId13" Type="http://schemas.openxmlformats.org/officeDocument/2006/relationships/image" Target="../media/image8.jpg"/><Relationship Id="rId18" Type="http://schemas.openxmlformats.org/officeDocument/2006/relationships/hyperlink" Target="http://twocolorsintheair.blogspot.com/2011/02/california-baby.html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5.jpg"/><Relationship Id="rId12" Type="http://schemas.openxmlformats.org/officeDocument/2006/relationships/hyperlink" Target="https://en.wikipedia.org/wiki/File:Chicago3_SvG.jpg" TargetMode="External"/><Relationship Id="rId1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pixabay.com/en/new-york-skyline-new-york-city-city-66861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cointeligencia.com/2013/01/seattle-ciudad-verde-brillante-neutra-carbono/" TargetMode="External"/><Relationship Id="rId11" Type="http://schemas.openxmlformats.org/officeDocument/2006/relationships/image" Target="../media/image7.jpg"/><Relationship Id="rId5" Type="http://schemas.openxmlformats.org/officeDocument/2006/relationships/image" Target="../media/image4.jpg"/><Relationship Id="rId15" Type="http://schemas.openxmlformats.org/officeDocument/2006/relationships/image" Target="../media/image9.jpg"/><Relationship Id="rId10" Type="http://schemas.openxmlformats.org/officeDocument/2006/relationships/hyperlink" Target="https://futurism.com/denver-wants-become-smart-city/" TargetMode="External"/><Relationship Id="rId4" Type="http://schemas.openxmlformats.org/officeDocument/2006/relationships/hyperlink" Target="http://en.wikipedia.org/wiki/File:Downtown_atlanta_night.jpg" TargetMode="External"/><Relationship Id="rId9" Type="http://schemas.openxmlformats.org/officeDocument/2006/relationships/image" Target="../media/image6.jpg"/><Relationship Id="rId14" Type="http://schemas.openxmlformats.org/officeDocument/2006/relationships/hyperlink" Target="https://en.wikipedia.org/wiki/Downtown_Dalla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Expedia_2012_logo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xpedia_2012_logo.sv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Expedia_2012_logo.sv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ublicdomainpictures.net/view-image.php?image=51251&amp;picture=question-mark" TargetMode="External"/><Relationship Id="rId5" Type="http://schemas.openxmlformats.org/officeDocument/2006/relationships/image" Target="../media/image14.jpg"/><Relationship Id="rId4" Type="http://schemas.openxmlformats.org/officeDocument/2006/relationships/hyperlink" Target="https://commons.wikimedia.org/wiki/File:Expedia_2012_logo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0ED35-8E70-5C41-AC8F-75547E2C3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Predicting the cost of a plane ticket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C95B8-F618-DB42-B9EC-7350D11CE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Bianca Orozco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File:Expedia 2012 logo.svg - Wikimedia Commons">
            <a:extLst>
              <a:ext uri="{FF2B5EF4-FFF2-40B4-BE49-F238E27FC236}">
                <a16:creationId xmlns:a16="http://schemas.microsoft.com/office/drawing/2014/main" id="{D5FFE91B-2D9C-414E-80D3-419A3FFC6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9382" y="2147858"/>
            <a:ext cx="4047843" cy="11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0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941EB9-316D-2E44-B900-670AA140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9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38904161-9E1F-6245-9116-AEA24BB9E7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26635" y="5422259"/>
            <a:ext cx="2374900" cy="700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029D2C-A533-B64B-BC78-3F81955AB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65" y="1502429"/>
            <a:ext cx="7186641" cy="410910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464611A4-250C-FE43-A2D5-A52AD93759DA}"/>
              </a:ext>
            </a:extLst>
          </p:cNvPr>
          <p:cNvSpPr/>
          <p:nvPr/>
        </p:nvSpPr>
        <p:spPr>
          <a:xfrm>
            <a:off x="1024307" y="1531287"/>
            <a:ext cx="2960390" cy="294018"/>
          </a:xfrm>
          <a:prstGeom prst="frame">
            <a:avLst>
              <a:gd name="adj1" fmla="val 86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27654AF6-3B61-B440-9E66-3A7C97A7000A}"/>
              </a:ext>
            </a:extLst>
          </p:cNvPr>
          <p:cNvSpPr/>
          <p:nvPr/>
        </p:nvSpPr>
        <p:spPr>
          <a:xfrm>
            <a:off x="816969" y="4971416"/>
            <a:ext cx="2960390" cy="19131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AA2CBE95-B4CF-1F4F-AF0C-8E908A51D9A8}"/>
              </a:ext>
            </a:extLst>
          </p:cNvPr>
          <p:cNvSpPr/>
          <p:nvPr/>
        </p:nvSpPr>
        <p:spPr>
          <a:xfrm>
            <a:off x="816969" y="5164428"/>
            <a:ext cx="1082257" cy="18423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B0CB888B-EBD2-4248-9E6A-50B6300E0FB7}"/>
              </a:ext>
            </a:extLst>
          </p:cNvPr>
          <p:cNvSpPr/>
          <p:nvPr/>
        </p:nvSpPr>
        <p:spPr>
          <a:xfrm>
            <a:off x="6717899" y="4971415"/>
            <a:ext cx="399909" cy="191317"/>
          </a:xfrm>
          <a:prstGeom prst="frame">
            <a:avLst>
              <a:gd name="adj1" fmla="val 112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214AF2-CFF2-D94D-801A-D94F71BCA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104395"/>
              </p:ext>
            </p:extLst>
          </p:nvPr>
        </p:nvGraphicFramePr>
        <p:xfrm>
          <a:off x="8056032" y="1832718"/>
          <a:ext cx="3365607" cy="3607101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1695871">
                  <a:extLst>
                    <a:ext uri="{9D8B030D-6E8A-4147-A177-3AD203B41FA5}">
                      <a16:colId xmlns:a16="http://schemas.microsoft.com/office/drawing/2014/main" val="1256298373"/>
                    </a:ext>
                  </a:extLst>
                </a:gridCol>
                <a:gridCol w="1669736">
                  <a:extLst>
                    <a:ext uri="{9D8B030D-6E8A-4147-A177-3AD203B41FA5}">
                      <a16:colId xmlns:a16="http://schemas.microsoft.com/office/drawing/2014/main" val="2423047823"/>
                    </a:ext>
                  </a:extLst>
                </a:gridCol>
              </a:tblGrid>
              <a:tr h="647429">
                <a:tc>
                  <a:txBody>
                    <a:bodyPr/>
                    <a:lstStyle/>
                    <a:p>
                      <a:r>
                        <a:rPr lang="en-US" dirty="0"/>
                        <a:t>Departure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390252"/>
                  </a:ext>
                </a:extLst>
              </a:tr>
              <a:tr h="369959">
                <a:tc>
                  <a:txBody>
                    <a:bodyPr/>
                    <a:lstStyle/>
                    <a:p>
                      <a:r>
                        <a:rPr lang="en-US" dirty="0"/>
                        <a:t>Arrival Airport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84509"/>
                  </a:ext>
                </a:extLst>
              </a:tr>
              <a:tr h="369959">
                <a:tc>
                  <a:txBody>
                    <a:bodyPr/>
                    <a:lstStyle/>
                    <a:p>
                      <a:r>
                        <a:rPr lang="en-US" dirty="0"/>
                        <a:t>Flight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120003"/>
                  </a:ext>
                </a:extLst>
              </a:tr>
              <a:tr h="369959">
                <a:tc>
                  <a:txBody>
                    <a:bodyPr/>
                    <a:lstStyle/>
                    <a:p>
                      <a:r>
                        <a:rPr lang="en-US" dirty="0"/>
                        <a:t>Departure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73119"/>
                  </a:ext>
                </a:extLst>
              </a:tr>
              <a:tr h="369959">
                <a:tc>
                  <a:txBody>
                    <a:bodyPr/>
                    <a:lstStyle/>
                    <a:p>
                      <a:r>
                        <a:rPr lang="en-US" dirty="0"/>
                        <a:t>Arrival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248162"/>
                  </a:ext>
                </a:extLst>
              </a:tr>
              <a:tr h="369959">
                <a:tc>
                  <a:txBody>
                    <a:bodyPr/>
                    <a:lstStyle/>
                    <a:p>
                      <a:r>
                        <a:rPr lang="en-US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870512"/>
                  </a:ext>
                </a:extLst>
              </a:tr>
              <a:tr h="369959">
                <a:tc>
                  <a:txBody>
                    <a:bodyPr/>
                    <a:lstStyle/>
                    <a:p>
                      <a:r>
                        <a:rPr lang="en-US" dirty="0"/>
                        <a:t>Stops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888765"/>
                  </a:ext>
                </a:extLst>
              </a:tr>
              <a:tr h="369959">
                <a:tc>
                  <a:txBody>
                    <a:bodyPr/>
                    <a:lstStyle/>
                    <a:p>
                      <a:r>
                        <a:rPr lang="en-US" dirty="0"/>
                        <a:t>Airline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285397"/>
                  </a:ext>
                </a:extLst>
              </a:tr>
              <a:tr h="369959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27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ED4320-9E04-194A-B9EA-46D47F5B1DB6}"/>
              </a:ext>
            </a:extLst>
          </p:cNvPr>
          <p:cNvSpPr txBox="1"/>
          <p:nvPr/>
        </p:nvSpPr>
        <p:spPr>
          <a:xfrm>
            <a:off x="9707631" y="2032486"/>
            <a:ext cx="1681619" cy="122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60"/>
              </a:lnSpc>
            </a:pPr>
            <a:r>
              <a:rPr lang="en-US" dirty="0"/>
              <a:t>Seattle SEA</a:t>
            </a:r>
          </a:p>
          <a:p>
            <a:pPr>
              <a:lnSpc>
                <a:spcPts val="2960"/>
              </a:lnSpc>
            </a:pPr>
            <a:r>
              <a:rPr lang="en-US" dirty="0"/>
              <a:t>Los Angeles LAX</a:t>
            </a:r>
          </a:p>
          <a:p>
            <a:pPr>
              <a:lnSpc>
                <a:spcPts val="2960"/>
              </a:lnSpc>
            </a:pPr>
            <a:r>
              <a:rPr lang="en-US" dirty="0"/>
              <a:t>Fri, Oct. 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E6FDC1-28AB-CE45-BA77-0E31BEE2F4BD}"/>
              </a:ext>
            </a:extLst>
          </p:cNvPr>
          <p:cNvSpPr txBox="1"/>
          <p:nvPr/>
        </p:nvSpPr>
        <p:spPr>
          <a:xfrm>
            <a:off x="9707631" y="3148083"/>
            <a:ext cx="1681619" cy="1614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60"/>
              </a:lnSpc>
            </a:pPr>
            <a:r>
              <a:rPr lang="en-US" dirty="0"/>
              <a:t>3:30pm</a:t>
            </a:r>
          </a:p>
          <a:p>
            <a:pPr>
              <a:lnSpc>
                <a:spcPts val="2960"/>
              </a:lnSpc>
            </a:pPr>
            <a:r>
              <a:rPr lang="en-US" dirty="0"/>
              <a:t>8:04pm</a:t>
            </a:r>
          </a:p>
          <a:p>
            <a:pPr>
              <a:lnSpc>
                <a:spcPts val="2960"/>
              </a:lnSpc>
            </a:pPr>
            <a:r>
              <a:rPr lang="en-US" dirty="0"/>
              <a:t>4h 34m</a:t>
            </a:r>
          </a:p>
          <a:p>
            <a:pPr>
              <a:lnSpc>
                <a:spcPts val="2960"/>
              </a:lnSpc>
            </a:pPr>
            <a:r>
              <a:rPr lang="en-US" dirty="0"/>
              <a:t>1 stop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B5F6F9-FF2F-764D-BB6A-E623603411F6}"/>
              </a:ext>
            </a:extLst>
          </p:cNvPr>
          <p:cNvSpPr txBox="1"/>
          <p:nvPr/>
        </p:nvSpPr>
        <p:spPr>
          <a:xfrm>
            <a:off x="9706270" y="4619667"/>
            <a:ext cx="1681619" cy="44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60"/>
              </a:lnSpc>
            </a:pPr>
            <a:r>
              <a:rPr lang="en-US" dirty="0"/>
              <a:t>Spirit Airlines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A6390D-84BC-DC4C-ACB8-EAE503B82445}"/>
              </a:ext>
            </a:extLst>
          </p:cNvPr>
          <p:cNvSpPr txBox="1"/>
          <p:nvPr/>
        </p:nvSpPr>
        <p:spPr>
          <a:xfrm>
            <a:off x="9706270" y="5011136"/>
            <a:ext cx="1681619" cy="44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60"/>
              </a:lnSpc>
            </a:pPr>
            <a:r>
              <a:rPr lang="en-US" dirty="0"/>
              <a:t>$325</a:t>
            </a:r>
          </a:p>
        </p:txBody>
      </p:sp>
    </p:spTree>
    <p:extLst>
      <p:ext uri="{BB962C8B-B14F-4D97-AF65-F5344CB8AC3E}">
        <p14:creationId xmlns:p14="http://schemas.microsoft.com/office/powerpoint/2010/main" val="2720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5" grpId="0" animBg="1"/>
      <p:bldP spid="6" grpId="0"/>
      <p:bldP spid="29" grpId="0"/>
      <p:bldP spid="30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67370F-D476-0046-A3EF-2AC4C1BA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73ADC-2390-2F41-B354-EDBDB9A1E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these features affect the price of a ticket?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Could I build a model that would predict the price?</a:t>
            </a:r>
          </a:p>
          <a:p>
            <a:pPr lvl="1"/>
            <a:r>
              <a:rPr lang="en-US" dirty="0"/>
              <a:t>Web Scraping with Selenium</a:t>
            </a:r>
          </a:p>
          <a:p>
            <a:pPr lvl="1"/>
            <a:r>
              <a:rPr lang="en-US" dirty="0"/>
              <a:t>Linear Regression modeling</a:t>
            </a:r>
          </a:p>
          <a:p>
            <a:pPr marL="66675" lvl="1" indent="0">
              <a:buNone/>
            </a:pPr>
            <a:endParaRPr lang="en-US" sz="2800" dirty="0"/>
          </a:p>
          <a:p>
            <a:pPr marL="1270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030F5BA2-7AB2-9F46-8D08-68F04208D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26635" y="5422259"/>
            <a:ext cx="2374900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e:Downtown atlanta night.jpg - Wikipedia">
            <a:extLst>
              <a:ext uri="{FF2B5EF4-FFF2-40B4-BE49-F238E27FC236}">
                <a16:creationId xmlns:a16="http://schemas.microsoft.com/office/drawing/2014/main" id="{E873B7E2-F2FF-8042-A451-E3145A86BAD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522" r="10446"/>
          <a:stretch/>
        </p:blipFill>
        <p:spPr>
          <a:xfrm>
            <a:off x="871946" y="912918"/>
            <a:ext cx="2374413" cy="2054941"/>
          </a:xfrm>
          <a:prstGeom prst="ellipse">
            <a:avLst/>
          </a:prstGeom>
        </p:spPr>
      </p:pic>
      <p:pic>
        <p:nvPicPr>
          <p:cNvPr id="13" name="Picture 12" descr="Seattle, ciudad verde, brillante y neutra en carbono - ecointeligencia - cambia a un estilo de ...">
            <a:extLst>
              <a:ext uri="{FF2B5EF4-FFF2-40B4-BE49-F238E27FC236}">
                <a16:creationId xmlns:a16="http://schemas.microsoft.com/office/drawing/2014/main" id="{2FA3AD83-3837-BB46-8FDE-2A13F8426F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218" t="1803" r="15721" b="-545"/>
          <a:stretch/>
        </p:blipFill>
        <p:spPr>
          <a:xfrm>
            <a:off x="3571450" y="3559543"/>
            <a:ext cx="2374415" cy="2054941"/>
          </a:xfrm>
          <a:prstGeom prst="ellipse">
            <a:avLst/>
          </a:prstGeom>
        </p:spPr>
      </p:pic>
      <p:pic>
        <p:nvPicPr>
          <p:cNvPr id="16" name="Picture 15" descr="File:Los Angeles Skyline at Night.jpg - Wikipedia">
            <a:extLst>
              <a:ext uri="{FF2B5EF4-FFF2-40B4-BE49-F238E27FC236}">
                <a16:creationId xmlns:a16="http://schemas.microsoft.com/office/drawing/2014/main" id="{87AB0089-5BA7-8143-B416-0CE7C06D8B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5631" t="1812" r="8323" b="-722"/>
          <a:stretch/>
        </p:blipFill>
        <p:spPr>
          <a:xfrm>
            <a:off x="3571456" y="910032"/>
            <a:ext cx="2374413" cy="2054940"/>
          </a:xfrm>
          <a:prstGeom prst="ellipse">
            <a:avLst/>
          </a:prstGeom>
        </p:spPr>
      </p:pic>
      <p:pic>
        <p:nvPicPr>
          <p:cNvPr id="28" name="Picture 27" descr="Denver Wants to Become a “Smart City”">
            <a:extLst>
              <a:ext uri="{FF2B5EF4-FFF2-40B4-BE49-F238E27FC236}">
                <a16:creationId xmlns:a16="http://schemas.microsoft.com/office/drawing/2014/main" id="{6C04213D-385F-E044-BC59-0C332B9E2B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6736" r="-88"/>
          <a:stretch/>
        </p:blipFill>
        <p:spPr>
          <a:xfrm>
            <a:off x="871948" y="3559543"/>
            <a:ext cx="2374414" cy="2054941"/>
          </a:xfrm>
          <a:prstGeom prst="ellipse">
            <a:avLst/>
          </a:prstGeom>
        </p:spPr>
      </p:pic>
      <p:pic>
        <p:nvPicPr>
          <p:cNvPr id="31" name="Picture 30" descr="File:Chicago3 SvG.jpg - Wikipedia">
            <a:extLst>
              <a:ext uri="{FF2B5EF4-FFF2-40B4-BE49-F238E27FC236}">
                <a16:creationId xmlns:a16="http://schemas.microsoft.com/office/drawing/2014/main" id="{F35D2FA6-EF85-9047-A16A-BD6F7B81618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4236" t="1650" r="22423" b="73"/>
          <a:stretch/>
        </p:blipFill>
        <p:spPr>
          <a:xfrm>
            <a:off x="6270954" y="3559544"/>
            <a:ext cx="2374413" cy="2054940"/>
          </a:xfrm>
          <a:prstGeom prst="ellipse">
            <a:avLst/>
          </a:prstGeom>
        </p:spPr>
      </p:pic>
      <p:pic>
        <p:nvPicPr>
          <p:cNvPr id="34" name="Picture 33" descr="Downtown Dallas - Wikipedia">
            <a:extLst>
              <a:ext uri="{FF2B5EF4-FFF2-40B4-BE49-F238E27FC236}">
                <a16:creationId xmlns:a16="http://schemas.microsoft.com/office/drawing/2014/main" id="{E18C6DD2-026A-184A-9A94-99D558F7136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9702" t="787" r="22093" b="3568"/>
          <a:stretch/>
        </p:blipFill>
        <p:spPr>
          <a:xfrm>
            <a:off x="8970467" y="910032"/>
            <a:ext cx="2374412" cy="2054941"/>
          </a:xfrm>
          <a:prstGeom prst="ellipse">
            <a:avLst/>
          </a:prstGeom>
        </p:spPr>
      </p:pic>
      <p:pic>
        <p:nvPicPr>
          <p:cNvPr id="40" name="Picture 39" descr="New York Skyline City · Free photo on Pixabay">
            <a:extLst>
              <a:ext uri="{FF2B5EF4-FFF2-40B4-BE49-F238E27FC236}">
                <a16:creationId xmlns:a16="http://schemas.microsoft.com/office/drawing/2014/main" id="{3B9DEB79-4719-AD41-8849-5C3A9A68ACD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10871" t="1214" r="13451" b="542"/>
          <a:stretch/>
        </p:blipFill>
        <p:spPr>
          <a:xfrm>
            <a:off x="8970465" y="3559542"/>
            <a:ext cx="2374416" cy="2054941"/>
          </a:xfrm>
          <a:prstGeom prst="ellipse">
            <a:avLst/>
          </a:prstGeom>
        </p:spPr>
      </p:pic>
      <p:pic>
        <p:nvPicPr>
          <p:cNvPr id="47" name="Picture 46" descr="- Colors in the air -: California baby">
            <a:extLst>
              <a:ext uri="{FF2B5EF4-FFF2-40B4-BE49-F238E27FC236}">
                <a16:creationId xmlns:a16="http://schemas.microsoft.com/office/drawing/2014/main" id="{2DCA6E2F-F250-EB49-8EA4-1CF897E03DD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5933" r="7409"/>
          <a:stretch/>
        </p:blipFill>
        <p:spPr>
          <a:xfrm>
            <a:off x="6270957" y="911995"/>
            <a:ext cx="2374413" cy="2054941"/>
          </a:xfrm>
          <a:prstGeom prst="ellipse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26A18C8-B678-A849-8A6C-56E98A412986}"/>
              </a:ext>
            </a:extLst>
          </p:cNvPr>
          <p:cNvSpPr txBox="1"/>
          <p:nvPr/>
        </p:nvSpPr>
        <p:spPr>
          <a:xfrm>
            <a:off x="1606944" y="2974865"/>
            <a:ext cx="90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Atlanta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13C78-80FA-F541-BA18-857AB2907453}"/>
              </a:ext>
            </a:extLst>
          </p:cNvPr>
          <p:cNvSpPr txBox="1"/>
          <p:nvPr/>
        </p:nvSpPr>
        <p:spPr>
          <a:xfrm>
            <a:off x="4033493" y="2974865"/>
            <a:ext cx="145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 Angeles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BB64C7-AC9A-6741-BFB5-89822B373617}"/>
              </a:ext>
            </a:extLst>
          </p:cNvPr>
          <p:cNvSpPr txBox="1"/>
          <p:nvPr/>
        </p:nvSpPr>
        <p:spPr>
          <a:xfrm>
            <a:off x="6632522" y="2974865"/>
            <a:ext cx="16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San Francisco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2FFD45-0711-394D-8C84-3BF77C31C7C3}"/>
              </a:ext>
            </a:extLst>
          </p:cNvPr>
          <p:cNvSpPr txBox="1"/>
          <p:nvPr/>
        </p:nvSpPr>
        <p:spPr>
          <a:xfrm>
            <a:off x="9705465" y="2974865"/>
            <a:ext cx="90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Dallas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14246C-7A79-7248-A91E-CA113330867E}"/>
              </a:ext>
            </a:extLst>
          </p:cNvPr>
          <p:cNvSpPr txBox="1"/>
          <p:nvPr/>
        </p:nvSpPr>
        <p:spPr>
          <a:xfrm>
            <a:off x="1584779" y="5645164"/>
            <a:ext cx="94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Denver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4253B1-67AC-3E41-8B39-D8B94CCB88CF}"/>
              </a:ext>
            </a:extLst>
          </p:cNvPr>
          <p:cNvSpPr txBox="1"/>
          <p:nvPr/>
        </p:nvSpPr>
        <p:spPr>
          <a:xfrm>
            <a:off x="3933019" y="5645164"/>
            <a:ext cx="16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Seattle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8EDE63-1901-5F4D-92F5-B7C898D0F2C7}"/>
              </a:ext>
            </a:extLst>
          </p:cNvPr>
          <p:cNvSpPr txBox="1"/>
          <p:nvPr/>
        </p:nvSpPr>
        <p:spPr>
          <a:xfrm>
            <a:off x="6800946" y="5645164"/>
            <a:ext cx="131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Chicago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E1A3E9-60FE-C84F-A103-4DB6A7D6F3AF}"/>
              </a:ext>
            </a:extLst>
          </p:cNvPr>
          <p:cNvSpPr txBox="1"/>
          <p:nvPr/>
        </p:nvSpPr>
        <p:spPr>
          <a:xfrm>
            <a:off x="9332025" y="5645164"/>
            <a:ext cx="165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York City</a:t>
            </a:r>
          </a:p>
        </p:txBody>
      </p:sp>
    </p:spTree>
    <p:extLst>
      <p:ext uri="{BB962C8B-B14F-4D97-AF65-F5344CB8AC3E}">
        <p14:creationId xmlns:p14="http://schemas.microsoft.com/office/powerpoint/2010/main" val="56271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D3E9A-B08E-3341-9CD3-7C9DC5C0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71763-1F81-B44A-8C63-27FFE050F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6675" lvl="1" indent="0">
              <a:buNone/>
            </a:pPr>
            <a:r>
              <a:rPr lang="en-US" sz="2800" dirty="0"/>
              <a:t>Models Trained: </a:t>
            </a:r>
          </a:p>
          <a:p>
            <a:pPr marL="866775" lvl="2" indent="-342900"/>
            <a:r>
              <a:rPr lang="en-US" sz="2400" dirty="0"/>
              <a:t>Linear Regression</a:t>
            </a:r>
          </a:p>
          <a:p>
            <a:pPr marL="866775" lvl="2" indent="-342900"/>
            <a:r>
              <a:rPr lang="en-US" sz="2400" dirty="0"/>
              <a:t>Ridge Regression</a:t>
            </a:r>
          </a:p>
          <a:p>
            <a:pPr marL="866775" lvl="2" indent="-342900"/>
            <a:r>
              <a:rPr lang="en-US" sz="2400" dirty="0"/>
              <a:t>Polynomial Regression</a:t>
            </a:r>
          </a:p>
          <a:p>
            <a:pPr marL="12700" lvl="2" indent="0">
              <a:buNone/>
            </a:pPr>
            <a:r>
              <a:rPr lang="en-US" sz="2400" dirty="0"/>
              <a:t> </a:t>
            </a:r>
          </a:p>
          <a:p>
            <a:pPr marL="12700" lvl="2" indent="0">
              <a:buNone/>
            </a:pPr>
            <a:r>
              <a:rPr lang="en-US" sz="2800" dirty="0"/>
              <a:t>Linear Regression:</a:t>
            </a:r>
          </a:p>
          <a:p>
            <a:pPr marL="812800" lvl="3" indent="-342900"/>
            <a:r>
              <a:rPr lang="en-US" sz="2400" dirty="0"/>
              <a:t>R-Squared Value: 0.548 </a:t>
            </a:r>
          </a:p>
          <a:p>
            <a:endParaRPr lang="en-US" dirty="0"/>
          </a:p>
        </p:txBody>
      </p:sp>
      <p:pic>
        <p:nvPicPr>
          <p:cNvPr id="8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F61F9C27-3539-9849-BC28-B9370B26E5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26635" y="5422259"/>
            <a:ext cx="2374900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4372C-C256-434B-A6C7-813A89E9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Absolute Error</a:t>
            </a:r>
          </a:p>
        </p:txBody>
      </p:sp>
      <p:pic>
        <p:nvPicPr>
          <p:cNvPr id="8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B503A9E5-6BA2-BB4B-A0AA-4BA10386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26635" y="5422259"/>
            <a:ext cx="2374900" cy="700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88B8F5-E3F7-3F40-924B-3D8CA7AAB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11" y="2046211"/>
            <a:ext cx="1804628" cy="24835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623678-6968-FA43-B11C-62B75CFBD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87" y="2046211"/>
            <a:ext cx="1441944" cy="24835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8C8540-0655-2F4B-9F91-17E8FCB54925}"/>
              </a:ext>
            </a:extLst>
          </p:cNvPr>
          <p:cNvSpPr txBox="1"/>
          <p:nvPr/>
        </p:nvSpPr>
        <p:spPr>
          <a:xfrm>
            <a:off x="990987" y="1646101"/>
            <a:ext cx="155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Actual Prices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36C1F-ADE9-7E4C-B182-1A3FAB04B0BD}"/>
              </a:ext>
            </a:extLst>
          </p:cNvPr>
          <p:cNvSpPr txBox="1"/>
          <p:nvPr/>
        </p:nvSpPr>
        <p:spPr>
          <a:xfrm>
            <a:off x="3017011" y="1690688"/>
            <a:ext cx="1853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Predicted Prices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770D6-3DB5-0F49-8A96-35A867A3CD1C}"/>
              </a:ext>
            </a:extLst>
          </p:cNvPr>
          <p:cNvSpPr txBox="1"/>
          <p:nvPr/>
        </p:nvSpPr>
        <p:spPr>
          <a:xfrm>
            <a:off x="5460999" y="1377973"/>
            <a:ext cx="2065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Absolute Value of Differences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DA776A-E79E-954F-B3AF-D822CF805741}"/>
              </a:ext>
            </a:extLst>
          </p:cNvPr>
          <p:cNvSpPr txBox="1"/>
          <p:nvPr/>
        </p:nvSpPr>
        <p:spPr>
          <a:xfrm>
            <a:off x="2596703" y="2775137"/>
            <a:ext cx="4203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-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D19B7B-B9C6-B441-AAEB-7511FB062407}"/>
              </a:ext>
            </a:extLst>
          </p:cNvPr>
          <p:cNvSpPr txBox="1"/>
          <p:nvPr/>
        </p:nvSpPr>
        <p:spPr>
          <a:xfrm>
            <a:off x="4857427" y="278880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8C43A9-F67A-0A48-84FF-5CA68D3353F2}"/>
              </a:ext>
            </a:extLst>
          </p:cNvPr>
          <p:cNvSpPr txBox="1"/>
          <p:nvPr/>
        </p:nvSpPr>
        <p:spPr>
          <a:xfrm>
            <a:off x="7966248" y="1690688"/>
            <a:ext cx="2656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Mean Absolute Error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3D955A-383C-6242-ABBD-E566671FE880}"/>
              </a:ext>
            </a:extLst>
          </p:cNvPr>
          <p:cNvSpPr txBox="1"/>
          <p:nvPr/>
        </p:nvSpPr>
        <p:spPr>
          <a:xfrm>
            <a:off x="7966248" y="3058959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$116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B47AC5-D8EF-364C-BE2B-67195EAB8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994" y="2032764"/>
            <a:ext cx="1768893" cy="24835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A311DF-DD63-9047-929A-CE04BC9C795D}"/>
              </a:ext>
            </a:extLst>
          </p:cNvPr>
          <p:cNvSpPr txBox="1"/>
          <p:nvPr/>
        </p:nvSpPr>
        <p:spPr>
          <a:xfrm>
            <a:off x="7350675" y="277513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≈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25C487-0826-3A4A-96A8-429ACB30DD4F}"/>
              </a:ext>
            </a:extLst>
          </p:cNvPr>
          <p:cNvSpPr txBox="1"/>
          <p:nvPr/>
        </p:nvSpPr>
        <p:spPr>
          <a:xfrm>
            <a:off x="1040469" y="4516360"/>
            <a:ext cx="1550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Mean: $391</a:t>
            </a:r>
          </a:p>
          <a:p>
            <a:r>
              <a:rPr lang="en-US" sz="2000" dirty="0"/>
              <a:t>Min: $88</a:t>
            </a:r>
          </a:p>
          <a:p>
            <a:r>
              <a:rPr lang="en-US" sz="2000" dirty="0"/>
              <a:t>Max: $1486</a:t>
            </a:r>
          </a:p>
        </p:txBody>
      </p:sp>
    </p:spTree>
    <p:extLst>
      <p:ext uri="{BB962C8B-B14F-4D97-AF65-F5344CB8AC3E}">
        <p14:creationId xmlns:p14="http://schemas.microsoft.com/office/powerpoint/2010/main" val="37448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P spid="23" grpId="0"/>
      <p:bldP spid="24" grpId="0"/>
      <p:bldP spid="25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67370F-D476-0046-A3EF-2AC4C1BA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73ADC-2390-2F41-B354-EDBDB9A1E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 model</a:t>
            </a:r>
          </a:p>
          <a:p>
            <a:r>
              <a:rPr lang="en-US" dirty="0"/>
              <a:t>Add more features</a:t>
            </a:r>
          </a:p>
          <a:p>
            <a:r>
              <a:rPr lang="en-US" dirty="0"/>
              <a:t>How much do these features affect the price of a ticket?</a:t>
            </a:r>
          </a:p>
          <a:p>
            <a:pPr marL="66675" lvl="1" indent="0">
              <a:buNone/>
            </a:pPr>
            <a:endParaRPr lang="en-US" sz="2800" dirty="0"/>
          </a:p>
          <a:p>
            <a:pPr marL="1270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030F5BA2-7AB2-9F46-8D08-68F04208D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26635" y="5422259"/>
            <a:ext cx="2374900" cy="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5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67370F-D476-0046-A3EF-2AC4C1BA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73ADC-2390-2F41-B354-EDBDB9A1E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6675" lvl="1" indent="0">
              <a:buNone/>
            </a:pPr>
            <a:endParaRPr lang="en-US" sz="2800" dirty="0"/>
          </a:p>
          <a:p>
            <a:pPr marL="1270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Content Placeholder 8" descr="File:Expedia 2012 logo.svg - Wikimedia Commons">
            <a:extLst>
              <a:ext uri="{FF2B5EF4-FFF2-40B4-BE49-F238E27FC236}">
                <a16:creationId xmlns:a16="http://schemas.microsoft.com/office/drawing/2014/main" id="{030F5BA2-7AB2-9F46-8D08-68F04208D0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26635" y="5422259"/>
            <a:ext cx="2374900" cy="700088"/>
          </a:xfrm>
          <a:prstGeom prst="rect">
            <a:avLst/>
          </a:prstGeom>
        </p:spPr>
      </p:pic>
      <p:pic>
        <p:nvPicPr>
          <p:cNvPr id="3" name="Picture 2" descr="Question Mark Free Stock Photo - Public Domain Pictures">
            <a:extLst>
              <a:ext uri="{FF2B5EF4-FFF2-40B4-BE49-F238E27FC236}">
                <a16:creationId xmlns:a16="http://schemas.microsoft.com/office/drawing/2014/main" id="{B7DEB741-DC61-4B41-9E14-4D51C8BAF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728757" y="1889861"/>
            <a:ext cx="4734485" cy="35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77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250</Words>
  <Application>Microsoft Macintosh PowerPoint</Application>
  <PresentationFormat>Widescreen</PresentationFormat>
  <Paragraphs>123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 Theme</vt:lpstr>
      <vt:lpstr>Predicting the cost of a plane ticket</vt:lpstr>
      <vt:lpstr>Website</vt:lpstr>
      <vt:lpstr>Methodology</vt:lpstr>
      <vt:lpstr>PowerPoint Presentation</vt:lpstr>
      <vt:lpstr>Results</vt:lpstr>
      <vt:lpstr>Mean Absolute Error</vt:lpstr>
      <vt:lpstr>Future Work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affects the cost of a plane ticket?</dc:title>
  <dc:creator>Bianca Orozco</dc:creator>
  <cp:lastModifiedBy>Bianca Orozco</cp:lastModifiedBy>
  <cp:revision>28</cp:revision>
  <cp:lastPrinted>2019-10-10T23:11:49Z</cp:lastPrinted>
  <dcterms:created xsi:type="dcterms:W3CDTF">2019-10-10T19:10:46Z</dcterms:created>
  <dcterms:modified xsi:type="dcterms:W3CDTF">2019-10-11T16:39:18Z</dcterms:modified>
</cp:coreProperties>
</file>